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1189" r:id="rId3"/>
    <p:sldId id="928" r:id="rId5"/>
    <p:sldId id="1273" r:id="rId6"/>
    <p:sldId id="1389" r:id="rId7"/>
    <p:sldId id="1383" r:id="rId8"/>
    <p:sldId id="1387" r:id="rId9"/>
    <p:sldId id="1441" r:id="rId10"/>
    <p:sldId id="1443" r:id="rId11"/>
    <p:sldId id="1444" r:id="rId12"/>
    <p:sldId id="1445" r:id="rId13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9" autoAdjust="0"/>
    <p:restoredTop sz="94705" autoAdjust="0"/>
  </p:normalViewPr>
  <p:slideViewPr>
    <p:cSldViewPr>
      <p:cViewPr varScale="1">
        <p:scale>
          <a:sx n="78" d="100"/>
          <a:sy n="78" d="100"/>
        </p:scale>
        <p:origin x="1380" y="54"/>
      </p:cViewPr>
      <p:guideLst>
        <p:guide orient="horz" pos="4212"/>
        <p:guide pos="5751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0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6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1895475" y="1715770"/>
            <a:ext cx="5965190" cy="74549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en-US" altLang="zh-CN" sz="4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26* </a:t>
            </a:r>
            <a:r>
              <a:rPr lang="zh-CN" altLang="zh-CN" sz="4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方帽子店</a:t>
            </a:r>
            <a:endParaRPr lang="en-US" altLang="zh-CN" sz="44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395" y="766445"/>
            <a:ext cx="7827010" cy="43751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marR="0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ea"/>
                <a:ea typeface="+mj-ea"/>
                <a:cs typeface="+mj-cs"/>
                <a:sym typeface="微软雅黑" panose="020B0503020204020204" pitchFamily="34" charset="-122"/>
              </a:rPr>
              <a:t>统编小学语文三年级下册第八单元</a:t>
            </a:r>
            <a:endParaRPr lang="zh-CN" altLang="zh-CN" sz="2400" spc="200" smtClean="0">
              <a:solidFill>
                <a:schemeClr val="tx1">
                  <a:lumMod val="85000"/>
                  <a:lumOff val="15000"/>
                </a:schemeClr>
              </a:solidFill>
              <a:uFillTx/>
              <a:latin typeface="+mj-ea"/>
              <a:ea typeface="+mj-ea"/>
              <a:cs typeface="+mj-cs"/>
              <a:sym typeface="微软雅黑" panose="020B0503020204020204" pitchFamily="34" charset="-122"/>
            </a:endParaRPr>
          </a:p>
        </p:txBody>
      </p:sp>
      <p:pic>
        <p:nvPicPr>
          <p:cNvPr id="2" name="图片 1" descr="微信图片_2020081410575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835910"/>
            <a:ext cx="9143365" cy="374967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52805" y="797560"/>
            <a:ext cx="7804785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    1.</a:t>
            </a:r>
            <a:r>
              <a:rPr lang="zh-CN" altLang="en-US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如果你是一名顾客，你会走进哪一家 帽子店？为什么？</a:t>
            </a:r>
            <a:endParaRPr lang="zh-CN" altLang="en-US" sz="2800" spc="150">
              <a:uFillTx/>
              <a:latin typeface="楷体_GB2312" panose="02010609030101010101" pitchFamily="49" charset="-122"/>
              <a:ea typeface="楷体_GB2312" panose="02010609030101010101" pitchFamily="49" charset="-122"/>
              <a:sym typeface="微软雅黑" panose="020B0503020204020204" pitchFamily="34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800" b="0" i="0" u="none" strike="noStrike" kern="1200" cap="none" spc="150" normalizeH="0" baseline="0" noProof="1">
              <a:solidFill>
                <a:schemeClr val="tx1"/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    </a:t>
            </a:r>
            <a:r>
              <a:rPr lang="en-US" altLang="zh-CN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2. </a:t>
            </a:r>
            <a:r>
              <a:rPr lang="zh-CN" altLang="en-US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面对气得几乎昏过去的方帽子店老板，你想对他说什么？</a:t>
            </a:r>
            <a:endParaRPr kumimoji="0" lang="zh-CN" altLang="en-US" sz="2800" b="0" i="0" u="none" strike="noStrike" kern="1200" cap="none" spc="150" normalizeH="0" baseline="0" noProof="1">
              <a:solidFill>
                <a:schemeClr val="tx1"/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800" b="0" i="0" u="none" strike="noStrike" kern="1200" cap="none" spc="150" normalizeH="0" baseline="0" noProof="1">
              <a:solidFill>
                <a:schemeClr val="tx1"/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    </a:t>
            </a:r>
            <a:r>
              <a:rPr lang="en-US" altLang="zh-CN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3. </a:t>
            </a:r>
            <a:r>
              <a:rPr lang="zh-CN" altLang="en-US" sz="2800" spc="150"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你还打算设计什么样的帽子？把你的想法写下来，也可以试着画一画。</a:t>
            </a:r>
            <a:endParaRPr lang="zh-CN" altLang="en-US" sz="28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036300" y="12661900"/>
            <a:ext cx="3683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739775" y="1420495"/>
            <a:ext cx="8213725" cy="31534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b="1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学习活动一：</a:t>
            </a:r>
            <a:endParaRPr kumimoji="0" lang="zh-CN" altLang="en-US" sz="3000" b="1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    自由朗读课文，读准字音，读通句子。</a:t>
            </a:r>
            <a:endParaRPr kumimoji="0" lang="zh-CN" altLang="en-US" sz="30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想一想，</a:t>
            </a:r>
            <a:r>
              <a:rPr lang="en-US" altLang="zh-CN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《</a:t>
            </a: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方帽子店</a:t>
            </a:r>
            <a:r>
              <a:rPr lang="en-US" altLang="zh-CN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》</a:t>
            </a: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哪部分内容是你最</a:t>
            </a:r>
            <a:endParaRPr kumimoji="0" lang="zh-CN" altLang="en-US" sz="30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意想不到的？</a:t>
            </a:r>
            <a:endParaRPr lang="zh-CN" sz="30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2270285" y="1386805"/>
            <a:ext cx="6451759" cy="3599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3000" b="1">
                <a:uFillTx/>
                <a:ea typeface="楷体_GB2312" panose="02010609030101010101" pitchFamily="49" charset="-122"/>
                <a:sym typeface="+mn-ea"/>
              </a:rPr>
              <a:t>读一读，认一认：</a:t>
            </a:r>
            <a:endParaRPr kumimoji="0" lang="zh-CN" altLang="en-US" sz="3000" b="1" i="0" u="none" strike="noStrike" kern="1200" cap="none" spc="0" normalizeH="0" baseline="0" noProof="1">
              <a:solidFill>
                <a:schemeClr val="tx1"/>
              </a:solidFill>
              <a:uFillTx/>
              <a:latin typeface="+mn-lt"/>
              <a:ea typeface="楷体_GB2312" panose="02010609030101010101" pitchFamily="49" charset="-122"/>
              <a:cs typeface="+mn-cs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000" i="0" u="none" strike="noStrike" kern="1200" cap="none" spc="0" normalizeH="0" baseline="0" noProof="1">
              <a:solidFill>
                <a:schemeClr val="tx1"/>
              </a:solidFill>
              <a:uFillTx/>
              <a:latin typeface="+mn-lt"/>
              <a:ea typeface="楷体_GB2312" panose="0201060903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3000">
                <a:uFillTx/>
                <a:ea typeface="楷体_GB2312" panose="02010609030101010101" pitchFamily="49" charset="-122"/>
                <a:sym typeface="+mn-ea"/>
              </a:rPr>
              <a:t>        1. </a:t>
            </a:r>
            <a:r>
              <a:rPr lang="zh-CN" altLang="en-US" sz="3000">
                <a:uFillTx/>
                <a:ea typeface="楷体_GB2312" panose="02010609030101010101" pitchFamily="49" charset="-122"/>
                <a:sym typeface="+mn-ea"/>
              </a:rPr>
              <a:t>“我要！我要！”儿子</a:t>
            </a:r>
            <a:r>
              <a:rPr lang="zh-CN" altLang="en-US" sz="3000">
                <a:solidFill>
                  <a:srgbClr val="000099"/>
                </a:solidFill>
                <a:uFillTx/>
                <a:ea typeface="楷体_GB2312" panose="02010609030101010101" pitchFamily="49" charset="-122"/>
                <a:sym typeface="+mn-ea"/>
              </a:rPr>
              <a:t>嚷嚷</a:t>
            </a:r>
            <a:r>
              <a:rPr lang="zh-CN" altLang="en-US" sz="3000">
                <a:uFillTx/>
                <a:ea typeface="楷体_GB2312" panose="02010609030101010101" pitchFamily="49" charset="-122"/>
                <a:sym typeface="+mn-ea"/>
              </a:rPr>
              <a:t>着。</a:t>
            </a:r>
            <a:endParaRPr kumimoji="0" lang="zh-CN" altLang="en-US" sz="3000" i="0" u="none" strike="noStrike" kern="1200" cap="none" spc="0" normalizeH="0" baseline="0" noProof="1">
              <a:solidFill>
                <a:schemeClr val="tx1"/>
              </a:solidFill>
              <a:uFillTx/>
              <a:latin typeface="+mn-lt"/>
              <a:ea typeface="楷体_GB2312" panose="0201060903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000" i="0" u="none" strike="noStrike" kern="1200" cap="none" spc="0" normalizeH="0" baseline="0" noProof="1">
              <a:solidFill>
                <a:schemeClr val="tx1"/>
              </a:solidFill>
              <a:uFillTx/>
              <a:latin typeface="+mn-lt"/>
              <a:ea typeface="楷体_GB2312" panose="02010609030101010101" pitchFamily="49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3000">
                <a:uFillTx/>
                <a:ea typeface="楷体_GB2312" panose="02010609030101010101" pitchFamily="49" charset="-122"/>
                <a:sym typeface="+mn-ea"/>
              </a:rPr>
              <a:t>        2. </a:t>
            </a:r>
            <a:r>
              <a:rPr lang="zh-CN" altLang="en-US" sz="3000">
                <a:uFillTx/>
                <a:ea typeface="楷体_GB2312" panose="02010609030101010101" pitchFamily="49" charset="-122"/>
                <a:sym typeface="+mn-ea"/>
              </a:rPr>
              <a:t>儿子不理他，拾起圆帽子戴在头上，</a:t>
            </a:r>
            <a:r>
              <a:rPr lang="zh-CN" altLang="en-US" sz="3000">
                <a:solidFill>
                  <a:srgbClr val="000099"/>
                </a:solidFill>
                <a:uFillTx/>
                <a:ea typeface="楷体_GB2312" panose="02010609030101010101" pitchFamily="49" charset="-122"/>
                <a:sym typeface="+mn-ea"/>
              </a:rPr>
              <a:t>一溜烟</a:t>
            </a:r>
            <a:r>
              <a:rPr lang="zh-CN" altLang="en-US" sz="3000">
                <a:uFillTx/>
                <a:ea typeface="楷体_GB2312" panose="02010609030101010101" pitchFamily="49" charset="-122"/>
                <a:sym typeface="+mn-ea"/>
              </a:rPr>
              <a:t>似的跑了。</a:t>
            </a:r>
            <a:endParaRPr lang="zh-CN" sz="300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630" y="2356485"/>
            <a:ext cx="1882775" cy="2743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2258060" y="662305"/>
            <a:ext cx="6682740" cy="4813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marR="0" indent="-171450" algn="l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读一读，想一想：</a:t>
            </a:r>
            <a:endParaRPr kumimoji="0" lang="zh-CN" altLang="en-US" sz="28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27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    </a:t>
            </a: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后来，方帽子店对面，又开了一家帽子店，橱窗里放着</a:t>
            </a:r>
            <a:r>
              <a:rPr lang="zh-CN" altLang="en-US" sz="2400" spc="150">
                <a:solidFill>
                  <a:srgbClr val="C00000"/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各式各样的帽子</a:t>
            </a: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，</a:t>
            </a:r>
            <a:r>
              <a:rPr lang="zh-CN" altLang="en-US" sz="2400" spc="150">
                <a:solidFill>
                  <a:srgbClr val="C00000"/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却没有一顶是方的</a:t>
            </a: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。方帽子店里摆放着</a:t>
            </a:r>
            <a:r>
              <a:rPr lang="zh-CN" altLang="en-US" sz="2400" spc="150">
                <a:solidFill>
                  <a:srgbClr val="C00000"/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方方正正的帽子</a:t>
            </a: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，</a:t>
            </a:r>
            <a:r>
              <a:rPr lang="zh-CN" altLang="en-US" sz="2400" spc="150">
                <a:solidFill>
                  <a:srgbClr val="C00000"/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却没有一顶是圆的</a:t>
            </a: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，玻璃橱窗里还贴着一张广告：“</a:t>
            </a:r>
            <a:r>
              <a:rPr lang="zh-CN" altLang="en-US" sz="2400" spc="150">
                <a:solidFill>
                  <a:srgbClr val="C00000"/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专卖从不改变的方的好帽子。</a:t>
            </a: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”对面的新帽子店里也贴着一张广告：“</a:t>
            </a:r>
            <a:r>
              <a:rPr lang="zh-CN" altLang="en-US" sz="2400" spc="150">
                <a:solidFill>
                  <a:srgbClr val="C00000"/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专卖各式各样的舒服的好帽子。</a:t>
            </a:r>
            <a:r>
              <a:rPr lang="zh-CN" altLang="en-US" sz="2400" b="1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”</a:t>
            </a:r>
            <a:endParaRPr lang="zh-CN" sz="2400" b="1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9410" y="2138045"/>
            <a:ext cx="2074545" cy="3161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707515" y="1498600"/>
            <a:ext cx="5970905" cy="33204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marR="0" indent="-171450" algn="l" defTabSz="685800" rtl="0" eaLnBrk="1" fontAlgn="auto" latinLnBrk="0" hangingPunct="1">
              <a:lnSpc>
                <a:spcPts val="274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2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奇怪的方帽子店</a:t>
            </a:r>
            <a:endParaRPr kumimoji="0" lang="zh-CN" altLang="en-US" sz="32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ts val="274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32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ts val="274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2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积极尝试的孩子们</a:t>
            </a:r>
            <a:endParaRPr kumimoji="0" lang="zh-CN" altLang="en-US" sz="32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ts val="274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32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ts val="274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2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激烈的父子大战</a:t>
            </a:r>
            <a:endParaRPr kumimoji="0" lang="zh-CN" altLang="en-US" sz="32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ts val="274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32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ts val="274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32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针锋相对的帽子店</a:t>
            </a:r>
            <a:endParaRPr lang="zh-CN" altLang="en-US" sz="3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457200" y="986790"/>
            <a:ext cx="8228965" cy="6915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>
                <a:ea typeface="楷体_GB2312" panose="02010609030101010101" pitchFamily="49" charset="-122"/>
                <a:sym typeface="+mn-ea"/>
              </a:rPr>
              <a:t>奇怪的方帽子店</a:t>
            </a:r>
            <a:endParaRPr lang="zh-CN" sz="3000" b="1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554705" y="3068960"/>
            <a:ext cx="6470809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7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7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endParaRPr lang="zh-CN" altLang="en-US" sz="27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aphicFrame>
        <p:nvGraphicFramePr>
          <p:cNvPr id="7205" name="表格 720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57200" y="2408555"/>
          <a:ext cx="8229600" cy="2051050"/>
        </p:xfrm>
        <a:graphic>
          <a:graphicData uri="http://schemas.openxmlformats.org/drawingml/2006/table">
            <a:tbl>
              <a:tblPr/>
              <a:tblGrid>
                <a:gridCol w="2386330"/>
                <a:gridCol w="5843270"/>
              </a:tblGrid>
              <a:tr h="1014730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>
                          <a:ea typeface="楷体_GB2312" panose="02010609030101010101" pitchFamily="49" charset="-122"/>
                        </a:rPr>
                        <a:t>大人们的固执</a:t>
                      </a:r>
                      <a:endParaRPr lang="zh-CN" altLang="en-US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>
                          <a:ea typeface="楷体_GB2312" panose="02010609030101010101" pitchFamily="49" charset="-122"/>
                        </a:rPr>
                        <a:t>从来没有、都是、总是这样、从来都是、一直以来</a:t>
                      </a:r>
                      <a:endParaRPr lang="zh-CN" altLang="en-US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6320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>
                          <a:ea typeface="楷体_GB2312" panose="02010609030101010101" pitchFamily="49" charset="-122"/>
                        </a:rPr>
                        <a:t>孩子们的质疑</a:t>
                      </a:r>
                      <a:endParaRPr lang="zh-CN" altLang="en-US">
                        <a:ea typeface="楷体_GB2312" panose="0201060903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endParaRPr lang="zh-CN" altLang="en-US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>
                          <a:ea typeface="楷体_GB2312" panose="02010609030101010101" pitchFamily="49" charset="-122"/>
                        </a:rPr>
                        <a:t>方帽子戴着舒服吗？</a:t>
                      </a:r>
                      <a:endParaRPr lang="zh-CN" altLang="en-US">
                        <a:ea typeface="楷体_GB2312" panose="0201060903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>
                          <a:ea typeface="楷体_GB2312" panose="02010609030101010101" pitchFamily="49" charset="-122"/>
                        </a:rPr>
                        <a:t>为什么不能戴圆帽子呢？</a:t>
                      </a:r>
                      <a:endParaRPr lang="zh-CN" altLang="en-US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739775" y="1407160"/>
            <a:ext cx="8213725" cy="26200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b="1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学习活动二：</a:t>
            </a: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  </a:t>
            </a:r>
            <a:endParaRPr kumimoji="0" lang="zh-CN" altLang="en-US" sz="300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_GB2312" panose="02010609030101010101" pitchFamily="49" charset="-122"/>
                <a:sym typeface="微软雅黑" panose="020B0503020204020204" pitchFamily="34" charset="-122"/>
              </a:rPr>
              <a:t>       请同学们在以下三个情境中选择一个情境，</a:t>
            </a: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按照表格提示，认真读书、填写，然后用自己的话练习复述，并在小组内分享。</a:t>
            </a:r>
            <a:endParaRPr lang="zh-CN" sz="30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36900" y="3175640"/>
            <a:ext cx="6470809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7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700" b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endParaRPr lang="zh-CN" altLang="en-US" sz="27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aphicFrame>
        <p:nvGraphicFramePr>
          <p:cNvPr id="11398" name="表格 1139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17208" y="913765"/>
          <a:ext cx="8135938" cy="1493520"/>
        </p:xfrm>
        <a:graphic>
          <a:graphicData uri="http://schemas.openxmlformats.org/drawingml/2006/table">
            <a:tbl>
              <a:tblPr/>
              <a:tblGrid>
                <a:gridCol w="2103438"/>
                <a:gridCol w="3008312"/>
                <a:gridCol w="3024188"/>
              </a:tblGrid>
              <a:tr h="457200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样式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感受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纸做的帽子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布做的帽子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401" name="表格 1140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17525" y="2929255"/>
          <a:ext cx="8136255" cy="1645920"/>
        </p:xfrm>
        <a:graphic>
          <a:graphicData uri="http://schemas.openxmlformats.org/drawingml/2006/table">
            <a:tbl>
              <a:tblPr/>
              <a:tblGrid>
                <a:gridCol w="1452880"/>
                <a:gridCol w="1744345"/>
                <a:gridCol w="3197225"/>
                <a:gridCol w="1741805"/>
              </a:tblGrid>
              <a:tr h="493395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人物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表情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语言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动作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435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090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402" name="表格 1140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503555" y="4973955"/>
          <a:ext cx="8136255" cy="1562735"/>
        </p:xfrm>
        <a:graphic>
          <a:graphicData uri="http://schemas.openxmlformats.org/drawingml/2006/table">
            <a:tbl>
              <a:tblPr/>
              <a:tblGrid>
                <a:gridCol w="1776730"/>
                <a:gridCol w="3598545"/>
                <a:gridCol w="2760980"/>
              </a:tblGrid>
              <a:tr h="535940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帽子样式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广告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335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新帽子店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460"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>
                          <a:ea typeface="楷体_GB2312" panose="02010609030101010101" pitchFamily="49" charset="-122"/>
                        </a:rPr>
                        <a:t>方帽子店</a:t>
                      </a:r>
                      <a:endParaRPr lang="zh-CN" altLang="en-US" sz="2400">
                        <a:ea typeface="楷体_GB2312" panose="02010609030101010101" pitchFamily="49" charset="-122"/>
                      </a:endParaRPr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17525" y="514985"/>
            <a:ext cx="38392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情境一：积极尝试的孩子们</a:t>
            </a:r>
            <a:endParaRPr lang="zh-CN" altLang="en-US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8165" y="2529840"/>
            <a:ext cx="37985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情境二：激烈的父子大战</a:t>
            </a:r>
            <a:endParaRPr lang="zh-CN" altLang="en-US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7525" y="4575175"/>
            <a:ext cx="36925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情境三：针锋相对的帽子店</a:t>
            </a:r>
            <a:endParaRPr lang="zh-CN" altLang="en-US" sz="20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739775" y="1407160"/>
            <a:ext cx="8213725" cy="2896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b="1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学习活动三：</a:t>
            </a:r>
            <a:endParaRPr kumimoji="0" lang="zh-CN" altLang="en-US" sz="3000" b="0" i="0" u="none" strike="noStrike" kern="1200" cap="none" spc="150" normalizeH="0" baseline="0" noProof="1">
              <a:solidFill>
                <a:schemeClr val="tx1">
                  <a:lumMod val="85000"/>
                  <a:lumOff val="15000"/>
                </a:schemeClr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微软雅黑" panose="020B0503020204020204" pitchFamily="3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0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_GB2312" panose="02010609030101010101" pitchFamily="49" charset="-122"/>
                <a:ea typeface="楷体_GB2312" panose="02010609030101010101" pitchFamily="49" charset="-122"/>
                <a:sym typeface="微软雅黑" panose="020B0503020204020204" pitchFamily="34" charset="-122"/>
              </a:rPr>
              <a:t>    请看下面三个问题，你对哪个问题有兴趣，请挑选其中一个问题，简要写出自己的思考。</a:t>
            </a:r>
            <a:endParaRPr lang="zh-CN" sz="30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PLACING_PICTURE_USER_VIEWPORT" val="{&quot;height&quot;:4773,&quot;width&quot;:8313}"/>
</p:tagLst>
</file>

<file path=ppt/tags/tag2.xml><?xml version="1.0" encoding="utf-8"?>
<p:tagLst xmlns:p="http://schemas.openxmlformats.org/presentationml/2006/main">
  <p:tag name="KSO_WM_UNIT_TABLE_BEAUTIFY" val="smartTable{63c06de0-c74c-41fd-8e87-a0d3f711cf1b}"/>
</p:tagLst>
</file>

<file path=ppt/tags/tag3.xml><?xml version="1.0" encoding="utf-8"?>
<p:tagLst xmlns:p="http://schemas.openxmlformats.org/presentationml/2006/main">
  <p:tag name="KSO_WM_UNIT_TABLE_BEAUTIFY" val="smartTable{42e4b856-be41-4948-8280-36018e51f0c7}"/>
</p:tagLst>
</file>

<file path=ppt/tags/tag4.xml><?xml version="1.0" encoding="utf-8"?>
<p:tagLst xmlns:p="http://schemas.openxmlformats.org/presentationml/2006/main">
  <p:tag name="KSO_WM_UNIT_TABLE_BEAUTIFY" val="smartTable{a7bda75f-7687-411b-a9bd-49143bd5cae5}"/>
</p:tagLst>
</file>

<file path=ppt/tags/tag5.xml><?xml version="1.0" encoding="utf-8"?>
<p:tagLst xmlns:p="http://schemas.openxmlformats.org/presentationml/2006/main">
  <p:tag name="KSO_WM_UNIT_TABLE_BEAUTIFY" val="smartTable{342cd265-ae88-438e-93b4-a807a8a40d76}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Arial"/>
      </a:majorFont>
      <a:minorFont>
        <a:latin typeface="Times New Roman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wrap="square" rtlCol="0" anchor="t">
        <a:spAutoFit/>
      </a:bodyPr>
      <a:lstStyle>
        <a:defPPr algn="l">
          <a:defRPr lang="zh-CN" altLang="en-US" sz="3200" b="1"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黑体" panose="02010609060101010101" pitchFamily="49" charset="-122"/>
            <a:ea typeface="黑体" panose="02010609060101010101" pitchFamily="49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669</Words>
  <Application>WPS 演示</Application>
  <PresentationFormat>On-screen Show (4:3)</PresentationFormat>
  <Paragraphs>84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黑体</vt:lpstr>
      <vt:lpstr>楷体_GB2312</vt:lpstr>
      <vt:lpstr>新宋体</vt:lpstr>
      <vt:lpstr>微软雅黑</vt:lpstr>
      <vt:lpstr>楷体</vt:lpstr>
      <vt:lpstr>Arial Unicode MS</vt:lpstr>
      <vt:lpstr>Calibri</vt:lpstr>
      <vt:lpstr>Times New Roman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2021-03-26T17:18:00Z</cp:lastPrinted>
  <dcterms:created xsi:type="dcterms:W3CDTF">2021-03-26T17:18:00Z</dcterms:created>
  <dcterms:modified xsi:type="dcterms:W3CDTF">2021-09-11T06:13:34Z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